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1" r:id="rId2"/>
    <p:sldId id="274" r:id="rId3"/>
    <p:sldId id="256" r:id="rId4"/>
    <p:sldId id="258" r:id="rId5"/>
    <p:sldId id="280" r:id="rId6"/>
    <p:sldId id="281" r:id="rId7"/>
    <p:sldId id="275" r:id="rId8"/>
    <p:sldId id="262" r:id="rId9"/>
    <p:sldId id="276" r:id="rId10"/>
    <p:sldId id="277" r:id="rId11"/>
    <p:sldId id="265" r:id="rId12"/>
    <p:sldId id="266" r:id="rId13"/>
    <p:sldId id="267" r:id="rId14"/>
    <p:sldId id="27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Acer Customer" initials="VA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6" autoAdjust="0"/>
  </p:normalViewPr>
  <p:slideViewPr>
    <p:cSldViewPr>
      <p:cViewPr>
        <p:scale>
          <a:sx n="27" d="100"/>
          <a:sy n="27" d="100"/>
        </p:scale>
        <p:origin x="-1090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25T22:50:42.750" idx="1">
    <p:pos x="10" y="10"/>
    <p:text>Muzyka: Mozart Koncert klarnetowy B dur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734B-86E6-4B72-B064-64C271822899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C8298-16A4-456D-8F96-2C195213E7A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C8298-16A4-456D-8F96-2C195213E7A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4AC7-D5E2-49F2-9CF1-74399E1A6C38}" type="datetimeFigureOut">
              <a:rPr lang="pl-PL" smtClean="0"/>
              <a:pPr/>
              <a:t>2015-11-24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5602-B9A5-4DCF-94E3-7DD86B4A04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Zofia%20Z\Moje%20dokumenty\Moja%20muzyka\Wolfgang%20Amadeus%20Mozart\Classic%20Composers\KoKonckl.wma" TargetMode="External"/><Relationship Id="rId6" Type="http://schemas.openxmlformats.org/officeDocument/2006/relationships/comments" Target="../comments/commen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548680"/>
            <a:ext cx="739479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Złączmy się w radości przeżywania Roku poświęconego</a:t>
            </a:r>
          </a:p>
          <a:p>
            <a:pPr algn="ctr"/>
            <a:r>
              <a:rPr lang="pl-PL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ŻYCIU KONSEKROWANEMU</a:t>
            </a:r>
          </a:p>
          <a:p>
            <a:pPr algn="ctr"/>
            <a:endParaRPr lang="pl-PL" smtClean="0">
              <a:solidFill>
                <a:srgbClr val="C00000"/>
              </a:solidFill>
            </a:endParaRPr>
          </a:p>
          <a:p>
            <a:pPr algn="ctr"/>
            <a:endParaRPr lang="pl-PL" sz="2400" b="1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4" name="Picture 2" descr="H:\ŚWIĘTA MAGDALENA ZOFIA\msb-vatic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2447925" cy="3619500"/>
          </a:xfrm>
          <a:prstGeom prst="rect">
            <a:avLst/>
          </a:prstGeom>
          <a:noFill/>
          <a:ln w="381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KoKonckl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692696" y="2636912"/>
            <a:ext cx="360040" cy="36004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26282" y="1268761"/>
            <a:ext cx="829143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RADUJMY SIĘ RAZEM ZE ŚWIĘTĄ MAGDALENĄ ZOFIĄ</a:t>
            </a:r>
          </a:p>
          <a:p>
            <a:pPr algn="ctr"/>
            <a:r>
              <a:rPr lang="pl-PL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W 150 –tą ROCZNICĘ JEJ ODEJŚCIA DO  DOMU OJCA!</a:t>
            </a:r>
            <a:endParaRPr lang="pl-PL" sz="28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Zofia Z\Moje dokumenty\Moje obrazy\Kłos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429000"/>
            <a:ext cx="2245114" cy="3034716"/>
          </a:xfrm>
          <a:prstGeom prst="irregularSeal2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 poziomy 1"/>
          <p:cNvSpPr/>
          <p:nvPr/>
        </p:nvSpPr>
        <p:spPr>
          <a:xfrm>
            <a:off x="251520" y="0"/>
            <a:ext cx="8640960" cy="3528392"/>
          </a:xfrm>
          <a:prstGeom prst="horizontalScroll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Pociągnę inne dusze ze słodyczą i mocą na drogę pokory i wielkoduszności, bo na tym polega prawdziwa miłość: pokora i wielkoduszność.</a:t>
            </a:r>
          </a:p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 W ten sposób Zgromadzenie będzie miało niezbędne narzędzie,</a:t>
            </a:r>
          </a:p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 aby wypełnić moje Dzieło w całym świecie."</a:t>
            </a:r>
          </a:p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.."Pragnę, by Zgromadzenie było księgą: każda z jego członków - jedną stroną, gdzie dusze i świat mogą przeczytać te słowa:</a:t>
            </a:r>
          </a:p>
          <a:p>
            <a:pPr algn="ctr"/>
            <a:r>
              <a:rPr lang="pl-PL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Jezus jest Miłością.      Jezus jest Miłosierdziem.          Jezus jest Dobrocią.</a:t>
            </a:r>
            <a:endParaRPr lang="pl-PL" b="1">
              <a:solidFill>
                <a:srgbClr val="C00000"/>
              </a:solidFill>
            </a:endParaRPr>
          </a:p>
        </p:txBody>
      </p:sp>
      <p:sp>
        <p:nvSpPr>
          <p:cNvPr id="3" name="Zwój poziomy 2"/>
          <p:cNvSpPr/>
          <p:nvPr/>
        </p:nvSpPr>
        <p:spPr>
          <a:xfrm>
            <a:off x="1115616" y="3068960"/>
            <a:ext cx="7128792" cy="2232248"/>
          </a:xfrm>
          <a:prstGeom prst="horizontalScroll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b="1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Pan Jezus dał Józefie na łożu śmierci ostatnie przesłanie dla Zgromadzenia:</a:t>
            </a:r>
          </a:p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"Niech Zgromadzenie podwoi wysiłki, by rozwijać życie apostolskie, ale niech nie zapomina, że jego Założycielka oparła je na modlitwie, życiu wewnętrznym i pokorze.</a:t>
            </a:r>
          </a:p>
          <a:p>
            <a:pPr algn="ctr"/>
            <a:r>
              <a:rPr lang="pl-PL" smtClean="0"/>
              <a:t/>
            </a:r>
            <a:br>
              <a:rPr lang="pl-PL" smtClean="0"/>
            </a:br>
            <a:endParaRPr lang="pl-PL"/>
          </a:p>
        </p:txBody>
      </p:sp>
      <p:sp>
        <p:nvSpPr>
          <p:cNvPr id="4" name="Zwój poziomy 3"/>
          <p:cNvSpPr/>
          <p:nvPr/>
        </p:nvSpPr>
        <p:spPr>
          <a:xfrm>
            <a:off x="2051720" y="5085184"/>
            <a:ext cx="5760640" cy="1512168"/>
          </a:xfrm>
          <a:prstGeom prst="horizontalScroll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Kocham Zgromadzenie. </a:t>
            </a:r>
          </a:p>
          <a:p>
            <a:pPr algn="ctr"/>
            <a:r>
              <a:rPr lang="pl-PL" sz="2400" b="1" u="sng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Poprowadzę moje Dzieło.</a:t>
            </a:r>
            <a:endParaRPr lang="pl-PL" sz="2400" b="1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252536" y="548680"/>
            <a:ext cx="9649072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b="1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św. Magdalena Zofia w ostatnich słowach przez Siostrę Józefę skierowała do Zgromadzenia następujące zdanie:</a:t>
            </a:r>
            <a:endParaRPr lang="pl-PL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endParaRPr lang="pl-PL" smtClean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  </a:t>
            </a:r>
            <a:b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pl-PL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pl-PL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pl-PL" smtClean="0"/>
              <a:t/>
            </a:r>
            <a:br>
              <a:rPr lang="pl-PL" smtClean="0"/>
            </a:br>
            <a:endParaRPr lang="pl-PL" b="0" i="0"/>
          </a:p>
        </p:txBody>
      </p:sp>
      <p:pic>
        <p:nvPicPr>
          <p:cNvPr id="3" name="Picture 3" descr="C:\Documents and Settings\Zofia Z\Moje dokumenty\Z PULPITU 27.09.14\ZGRUPOWANE\rożne zdjęcia\Zdj. Św. Matki\sW. MAGDALENA ZOFI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188471" cy="3411563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7" name="Prostokąt 6"/>
          <p:cNvSpPr/>
          <p:nvPr/>
        </p:nvSpPr>
        <p:spPr>
          <a:xfrm>
            <a:off x="1619672" y="285293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        </a:t>
            </a:r>
          </a:p>
        </p:txBody>
      </p:sp>
      <p:sp>
        <p:nvSpPr>
          <p:cNvPr id="8" name="Prostokąt 7"/>
          <p:cNvSpPr/>
          <p:nvPr/>
        </p:nvSpPr>
        <p:spPr>
          <a:xfrm>
            <a:off x="2267744" y="1556791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103440" y="3318570"/>
            <a:ext cx="5040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z="1600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z="16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                          Cytaty pochodzą z:                                                                                                          "Upodobania Serca Jezusa względem Zgromadzenia”.</a:t>
            </a:r>
            <a:endParaRPr lang="pl-PL"/>
          </a:p>
        </p:txBody>
      </p:sp>
      <p:grpSp>
        <p:nvGrpSpPr>
          <p:cNvPr id="16" name="Grupa 15"/>
          <p:cNvGrpSpPr/>
          <p:nvPr/>
        </p:nvGrpSpPr>
        <p:grpSpPr>
          <a:xfrm>
            <a:off x="3466287" y="3573016"/>
            <a:ext cx="5010626" cy="1804164"/>
            <a:chOff x="3466287" y="3573016"/>
            <a:chExt cx="5010626" cy="1804164"/>
          </a:xfrm>
        </p:grpSpPr>
        <p:sp>
          <p:nvSpPr>
            <p:cNvPr id="10" name="Objaśnienie w chmurce 9"/>
            <p:cNvSpPr/>
            <p:nvPr/>
          </p:nvSpPr>
          <p:spPr>
            <a:xfrm rot="5837821">
              <a:off x="5247118" y="2147386"/>
              <a:ext cx="1448963" cy="5010626"/>
            </a:xfrm>
            <a:prstGeom prst="cloudCallou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4067944" y="3573016"/>
              <a:ext cx="41764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pl-PL" sz="2000" smtClean="0">
                <a:latin typeface="Cambria Math" pitchFamily="18" charset="0"/>
                <a:ea typeface="Cambria Math" pitchFamily="18" charset="0"/>
              </a:endParaRPr>
            </a:p>
            <a:p>
              <a:endParaRPr lang="pl-PL" sz="2000" smtClean="0">
                <a:latin typeface="Cambria Math" pitchFamily="18" charset="0"/>
                <a:ea typeface="Cambria Math" pitchFamily="18" charset="0"/>
              </a:endParaRPr>
            </a:p>
            <a:p>
              <a:r>
                <a:rPr lang="pl-PL" sz="2000" smtClean="0">
                  <a:latin typeface="Cambria Math" pitchFamily="18" charset="0"/>
                  <a:ea typeface="Cambria Math" pitchFamily="18" charset="0"/>
                </a:rPr>
                <a:t>       Niech nigdy nie zapomną,</a:t>
              </a:r>
            </a:p>
            <a:p>
              <a:r>
                <a:rPr lang="pl-PL" sz="2000" smtClean="0">
                  <a:latin typeface="Cambria Math" pitchFamily="18" charset="0"/>
                  <a:ea typeface="Cambria Math" pitchFamily="18" charset="0"/>
                </a:rPr>
                <a:t>               że są Oblubienicami</a:t>
              </a:r>
            </a:p>
            <a:p>
              <a:r>
                <a:rPr lang="pl-PL" sz="2000" smtClean="0">
                  <a:latin typeface="Cambria Math" pitchFamily="18" charset="0"/>
                  <a:ea typeface="Cambria Math" pitchFamily="18" charset="0"/>
                </a:rPr>
                <a:t>                                  i Ofiarami.”</a:t>
              </a:r>
              <a:endParaRPr lang="pl-PL" sz="2000"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2555129" y="1659355"/>
            <a:ext cx="6588871" cy="2145769"/>
            <a:chOff x="2555129" y="1659355"/>
            <a:chExt cx="6588871" cy="2145769"/>
          </a:xfrm>
        </p:grpSpPr>
        <p:sp>
          <p:nvSpPr>
            <p:cNvPr id="6" name="Objaśnienie w chmurce 5"/>
            <p:cNvSpPr/>
            <p:nvPr/>
          </p:nvSpPr>
          <p:spPr>
            <a:xfrm rot="5136236">
              <a:off x="4740354" y="-525870"/>
              <a:ext cx="2145769" cy="651621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endParaRPr>
            </a:p>
            <a:p>
              <a:pPr algn="ctr"/>
              <a:r>
                <a:rPr lang="pl-PL" smtClean="0">
                  <a:solidFill>
                    <a:schemeClr val="bg2">
                      <a:lumMod val="10000"/>
                    </a:schemeClr>
                  </a:solidFill>
                  <a:latin typeface="Cambria Math" pitchFamily="18" charset="0"/>
                  <a:ea typeface="Cambria Math" pitchFamily="18" charset="0"/>
                </a:rPr>
                <a:t>                        </a:t>
              </a:r>
            </a:p>
          </p:txBody>
        </p:sp>
        <p:sp>
          <p:nvSpPr>
            <p:cNvPr id="15" name="pole tekstowe 14"/>
            <p:cNvSpPr txBox="1"/>
            <p:nvPr/>
          </p:nvSpPr>
          <p:spPr>
            <a:xfrm>
              <a:off x="2843808" y="1916832"/>
              <a:ext cx="63001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mtClean="0"/>
                <a:t>                     Niech Zgromadzenie zawsze utrzymuje się</a:t>
              </a:r>
            </a:p>
            <a:p>
              <a:r>
                <a:rPr lang="pl-PL" smtClean="0"/>
                <a:t>    w pokorze. Niech miłość siostrzana panuje pomiędzy</a:t>
              </a:r>
            </a:p>
            <a:p>
              <a:r>
                <a:rPr lang="pl-PL" smtClean="0"/>
                <a:t>            wszystkimi jego członkami. Niech wszystkie członki</a:t>
              </a:r>
            </a:p>
            <a:p>
              <a:r>
                <a:rPr lang="pl-PL" smtClean="0"/>
                <a:t>tego drogiego Zgromadzenia żyją w zjednoczeniu z Sercem,</a:t>
              </a:r>
            </a:p>
            <a:p>
              <a:r>
                <a:rPr lang="pl-PL" smtClean="0"/>
                <a:t>              które się im oddało z miłości; niech pracują bez</a:t>
              </a:r>
            </a:p>
            <a:p>
              <a:r>
                <a:rPr lang="pl-PL" smtClean="0"/>
                <a:t>                                                        ustanku.</a:t>
              </a:r>
              <a:endParaRPr lang="pl-PL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779837" cy="4883150"/>
          </a:xfrm>
          <a:prstGeom prst="round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Prostokąt 2"/>
          <p:cNvSpPr/>
          <p:nvPr/>
        </p:nvSpPr>
        <p:spPr>
          <a:xfrm>
            <a:off x="4572000" y="404664"/>
            <a:ext cx="4248472" cy="674030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Moje ręce otrzymały od Pana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moc uzdrawiania serca każdej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z moich córek - z tego wszystkiego, co przeszkadza kochać.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Niech każda prosi mnie o położenie moich rąk na swoim sercu.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Jedyną troską moich córek powinno być zbawienie dusz.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Żyję i jestem blisko każdej.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Pokora, pokora, pokora. 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Pokora otwiera obfitość łask.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Właśnie dlatego, że uczyniłam się maleńką, Jezus mnie napełnił.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pl-PL" sz="16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(Przesłanie św. Magdaleny Zofii.</a:t>
            </a:r>
          </a:p>
          <a:p>
            <a:r>
              <a:rPr lang="pl-PL" sz="16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Przekazała je M. Helen Mc Laughlin</a:t>
            </a:r>
          </a:p>
          <a:p>
            <a:r>
              <a:rPr lang="pl-PL" sz="16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w Grabowie, latem 1998r.)</a:t>
            </a:r>
          </a:p>
          <a:p>
            <a:r>
              <a:rPr lang="pl-PL" sz="16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z="16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pl-PL" sz="160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44214" y="548680"/>
            <a:ext cx="406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smtClean="0">
                <a:latin typeface="Cambria Math" pitchFamily="18" charset="0"/>
                <a:ea typeface="Cambria Math" pitchFamily="18" charset="0"/>
              </a:rPr>
              <a:t>Modlitwa św. Magdaleny Zofii</a:t>
            </a:r>
          </a:p>
          <a:p>
            <a:pPr algn="ctr"/>
            <a:r>
              <a:rPr lang="pl-PL" sz="2400" smtClean="0">
                <a:latin typeface="Cambria Math" pitchFamily="18" charset="0"/>
                <a:ea typeface="Cambria Math" pitchFamily="18" charset="0"/>
              </a:rPr>
              <a:t>do Matki Boskiej Bolesnej</a:t>
            </a:r>
            <a:endParaRPr lang="pl-PL" sz="240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851920" y="1772816"/>
            <a:ext cx="49865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       Maryjo, Matko boleści i miłości, przeniknięte najgłębszą wdzięcznością za niezliczone łaski. jakimi obdarzyłaś to małe zgromadzenie, uroczyście wyznajemy, że zawdzięcza ono wszystko Twojej macierzyńskiej opiece i zasługom Twego przebitego Serca. Dokończ swoje dzieło...</a:t>
            </a:r>
          </a:p>
          <a:p>
            <a:r>
              <a:rPr lang="pl-PL" sz="20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Miłość dała Ci krzyż, niechaj krzyż da nam miłość. Lecz niech nigdy nie istnieje </a:t>
            </a:r>
          </a:p>
          <a:p>
            <a:r>
              <a:rPr lang="pl-PL" sz="20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dla oblubienic Serca Jezusa inny krzyż, niż Krzyż Jezusa. Obyśmy nosiły w sobie Krzyż</a:t>
            </a:r>
          </a:p>
          <a:p>
            <a:r>
              <a:rPr lang="pl-PL" sz="20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Jezusa Chrystusa, cierpienia Jego Męki, pamięć Jego ran. Spraw, byśmy poranione </a:t>
            </a:r>
          </a:p>
          <a:p>
            <a:r>
              <a:rPr lang="pl-PL" sz="2000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i umęczone jak On, pokochały krzyż dla Jego miłości.</a:t>
            </a:r>
            <a:endParaRPr lang="pl-PL" sz="200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122" name="Picture 2" descr="C:\Documents and Settings\Zofia Z\Moje dokumenty\Moje obrazy\0brazki Zgrom. zeskanowane\MB Zgromadz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240360" cy="43287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Zofia Z\Moje dokumenty\Z PULPITU 27.09.14\ZGRUPOWANE\rożne zdjęcia\Logo Zgr\LOGO ŁAŃCUCH MIŁOŚCI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2348880"/>
            <a:ext cx="3672408" cy="3729389"/>
          </a:xfrm>
          <a:prstGeom prst="ellipse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2051" name="Picture 3" descr="C:\Documents and Settings\Zofia Z\Moje dokumenty\Z PULPITU 27.09.14\ZGRUPOWANE\rożne zdjęcia\Logo Zgr\logo, haft św.Magd.Zofi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3779515" cy="3958489"/>
          </a:xfrm>
          <a:prstGeom prst="ellipse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127000"/>
          </a:effectLst>
        </p:spPr>
      </p:pic>
      <p:sp>
        <p:nvSpPr>
          <p:cNvPr id="6" name="Prostokąt 5"/>
          <p:cNvSpPr/>
          <p:nvPr/>
        </p:nvSpPr>
        <p:spPr>
          <a:xfrm>
            <a:off x="1043609" y="4869160"/>
            <a:ext cx="3240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l-PL" sz="5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lgerian" pitchFamily="82" charset="0"/>
              </a:rPr>
              <a:t>   u n u m</a:t>
            </a:r>
            <a:endParaRPr lang="pl-PL" sz="5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83968" y="764704"/>
            <a:ext cx="360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 O R </a:t>
            </a:r>
            <a:endParaRPr lang="pl-PL" sz="5400" b="1" cap="none" spc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scjinternational.org/sites/default/files/SOF%C3%8DA%20150%20ans-fr.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315416"/>
            <a:ext cx="8064894" cy="6408712"/>
          </a:xfrm>
          <a:prstGeom prst="horizontalScroll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Schemat blokowy: taśma dziurkowana 2"/>
          <p:cNvSpPr/>
          <p:nvPr/>
        </p:nvSpPr>
        <p:spPr>
          <a:xfrm>
            <a:off x="539552" y="2564904"/>
            <a:ext cx="8101408" cy="4032448"/>
          </a:xfrm>
          <a:prstGeom prst="flowChartPunchedTap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200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pl-PL" sz="200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Św. Zofia Magdalena Barat, założycielka Zgromadzenia Najświętszego Serca Jezusa jest jedną z najwybitniejszych postaci XIX wieku. Urodziła się w 1779 roku w Burgundii, zmarła w 1865 r., Kościół wyniósł ją na ołtarze w roku 1925. </a:t>
            </a:r>
          </a:p>
          <a:p>
            <a:r>
              <a:rPr lang="pl-PL" sz="200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Wybitne znaczenie św. Magdaleny Zofii leży nie tylko w jej wielkiej świętości indywidualnej, lecz w owocach i promieniowaniu tej świętości; można bowiem z całą stanowczością i prawdą stwierdzić, że czynne apostolstwo – wychowanie dzieci i młodzieży – </a:t>
            </a:r>
          </a:p>
          <a:p>
            <a:r>
              <a:rPr lang="pl-PL" sz="200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objęło całą kulę ziemską.</a:t>
            </a:r>
            <a:endParaRPr lang="pl-PL" sz="200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1080120"/>
          </a:xfrm>
        </p:spPr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Content Placeholder 8" descr="Picture60-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628800"/>
            <a:ext cx="5760640" cy="4322158"/>
          </a:xfrm>
          <a:ln w="3810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5" name="Prostokąt 4"/>
          <p:cNvSpPr/>
          <p:nvPr/>
        </p:nvSpPr>
        <p:spPr>
          <a:xfrm>
            <a:off x="827584" y="620688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  </a:t>
            </a:r>
            <a:r>
              <a:rPr lang="en-GB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Dom Macierzysty</a:t>
            </a:r>
            <a:r>
              <a:rPr lang="pl-PL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w Paryżu</a:t>
            </a:r>
            <a:r>
              <a:rPr lang="en-GB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en-GB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GB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 Dom Probacji </a:t>
            </a:r>
            <a:br>
              <a:rPr lang="en-GB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GB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i miejsce gdzie zmar</a:t>
            </a:r>
            <a:r>
              <a:rPr lang="pl-PL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ł</a:t>
            </a:r>
            <a:r>
              <a:rPr lang="en-GB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a </a:t>
            </a:r>
            <a:r>
              <a:rPr lang="pl-PL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ś</a:t>
            </a:r>
            <a:r>
              <a:rPr lang="en-GB" altLang="ko-KR" sz="2000" b="1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w. Magdalena Zofia </a:t>
            </a:r>
            <a:endParaRPr lang="pl-PL" sz="200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2" descr="C:\Documents and Settings\Zofia Z\Moje dokumenty\Z PULPITU 27.09.14\ZGRUPOWANE\rożne zdjęcia\Logo Zgr\Logo św. Matki w rożnych kolorach\1.LOGO ŚW. MAT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913693" cy="751011"/>
          </a:xfrm>
          <a:prstGeom prst="ellipse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Picture60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32656"/>
            <a:ext cx="8494162" cy="6285924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Prostokąt 2"/>
          <p:cNvSpPr/>
          <p:nvPr/>
        </p:nvSpPr>
        <p:spPr>
          <a:xfrm>
            <a:off x="251520" y="47667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</p:txBody>
      </p:sp>
      <p:sp>
        <p:nvSpPr>
          <p:cNvPr id="4" name="Prostokąt 3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Abp Paryża w momencie pogrzebu powiedział:</a:t>
            </a:r>
          </a:p>
          <a:p>
            <a:pPr algn="ctr"/>
            <a:endParaRPr lang="pl-PL" b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endParaRPr lang="pl-PL" b="1" smtClean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" U początku tego wieku (19-go)Matka Barat jest jedną z tych promieniejących postaci, które miały odbudować fundamenty zburzonej budowli, jaką jest wiara.</a:t>
            </a:r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Picture60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32656"/>
            <a:ext cx="8494162" cy="6285924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Prostokąt 2"/>
          <p:cNvSpPr/>
          <p:nvPr/>
        </p:nvSpPr>
        <p:spPr>
          <a:xfrm>
            <a:off x="2286000" y="22748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Nie lękam się powiedzieć, że formacja Zgromadzenia Sacre Coeur nie jest </a:t>
            </a:r>
          </a:p>
          <a:p>
            <a:pPr algn="ctr"/>
            <a:r>
              <a:rPr lang="pl-PL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jedynie pobożnym, godnym pochwały dziełem, jest to wydarzenie na skalę światową, a życie waszej świętej Założycielki jest także wydarzeniem, jakim było w innych epokach życie świętego Franciszka z Asyżu, </a:t>
            </a:r>
          </a:p>
          <a:p>
            <a:pPr algn="ctr"/>
            <a:r>
              <a:rPr lang="pl-PL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świętego Dominika, świętej Teresy z Avila, świętej Katarzyny ze Sieny. </a:t>
            </a:r>
            <a:endParaRPr lang="pl-PL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 descr="Picture60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32656"/>
            <a:ext cx="8494162" cy="6285924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Prostokąt 2"/>
          <p:cNvSpPr/>
          <p:nvPr/>
        </p:nvSpPr>
        <p:spPr>
          <a:xfrm>
            <a:off x="2286000" y="24133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Papież Leon XII je zatwierdził (1826r)</a:t>
            </a:r>
          </a:p>
          <a:p>
            <a:pPr algn="ctr"/>
            <a:r>
              <a:rPr lang="pl-PL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Grzegorz XVI potwierdził tę aprobatę dla Zgromadzenia, "dla którego nasza Umiłowana Córka tak się trudzi, którym zarządza </a:t>
            </a:r>
          </a:p>
          <a:p>
            <a:pPr algn="ctr"/>
            <a:r>
              <a:rPr lang="pl-PL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 kieruje z taką mądrością."</a:t>
            </a:r>
          </a:p>
          <a:p>
            <a:pPr algn="ctr"/>
            <a:r>
              <a:rPr lang="pl-PL" b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Pius IX pragnął, by Zgromadzenie objęło cały świat swoim oddziaływaniem</a:t>
            </a:r>
            <a:r>
              <a:rPr lang="pl-PL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pl-PL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wój poziomy 1"/>
          <p:cNvSpPr/>
          <p:nvPr/>
        </p:nvSpPr>
        <p:spPr>
          <a:xfrm>
            <a:off x="467544" y="0"/>
            <a:ext cx="8064896" cy="3284984"/>
          </a:xfrm>
          <a:prstGeom prst="horizontalScroll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Jej dzieło odpowiadało potrzebom chwili. Powstało po rewolucji francuskiej, gdy Francję, a za nią świat cały, zalała fala niedowiarstwa, materializmu, racjonalizmu i tych wszystkich chorób ludzkości, które dzisiaj z taką siłą znów grożą zagładą prawdziwym wartościom. Stąd aktualność postaci św. Magdaleny Zofii, jej zasad, nauk i wskazań.</a:t>
            </a:r>
          </a:p>
        </p:txBody>
      </p:sp>
      <p:sp>
        <p:nvSpPr>
          <p:cNvPr id="3" name="Zwój poziomy 2"/>
          <p:cNvSpPr/>
          <p:nvPr/>
        </p:nvSpPr>
        <p:spPr>
          <a:xfrm>
            <a:off x="611560" y="3573016"/>
            <a:ext cx="8136904" cy="3284984"/>
          </a:xfrm>
          <a:prstGeom prst="horizontalScroll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Dzisiejszym „signum temporis” jest przecenianie wartości materialnych, natomiast lekceważenie, pogarda dla wartości duchowych, gorączka czynu opartego na skrajnym racjonalizmie, który liczy tylko na rozum i siły ludzkie. Święta całym swym życiem dowodzi, że trwałym jest tylko dzieło budowane na fundamencie nadprzyrodzonym. Magdalena Zofia pracuje energicznie i rozwija zdumiewającą działalność. Założone przez nią Zgromadzenie obejmuje swym wpływem wszystkie kontynenty. </a:t>
            </a:r>
          </a:p>
          <a:p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endParaRPr lang="pl-PL" smtClean="0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Zofia Z\Moje dokumenty\Z PULPITU 27.09.14\Zaangażowane tłumy\collag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7128792" cy="2765785"/>
          </a:xfrm>
          <a:prstGeom prst="flowChartPunchedTape">
            <a:avLst/>
          </a:prstGeom>
          <a:noFill/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251520" y="306896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"Potrzebujemy Ciebie, Ciebie jedynie i nikogo innego...</a:t>
            </a: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Nikt inny, nikt spośród milionów, które żyją, nikt z tych, którzy legli na ziemi,</a:t>
            </a: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nie może dać nam, nędzarzom (skazanym na okrutne braki...)</a:t>
            </a: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nikt nie może nam dać dobra, które nas zbawi.</a:t>
            </a:r>
          </a:p>
          <a:p>
            <a:pPr algn="ctr"/>
            <a:endParaRPr lang="pl-PL" sz="1600" b="1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Wszyscy łakną Ciebie, nawet ci, którzy o tym nie wiedzą i ci,</a:t>
            </a: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którzy nie wiedzą tego, łakną o wiele więcej od tych, którzy wiedzą.</a:t>
            </a:r>
          </a:p>
          <a:p>
            <a:pPr algn="ctr"/>
            <a:endParaRPr lang="pl-PL" sz="1600" b="1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Głodnemu zdaje się, że szuka chleba, a on łaknie Ciebie,</a:t>
            </a: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spragniony wierzy, że szuka wody, a on pragnie Ciebie; schorzały roi o odzyskaniu zdrowia,</a:t>
            </a: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tymczasem jego chorobą jest nieobecność Twoja...</a:t>
            </a:r>
          </a:p>
          <a:p>
            <a:pPr algn="ctr"/>
            <a:endParaRPr lang="pl-PL" sz="1600" b="1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Oni wołają Ciebie, nie wiedząc, że Cię wołają</a:t>
            </a:r>
          </a:p>
          <a:p>
            <a:pPr algn="ctr"/>
            <a:r>
              <a:rPr lang="pl-PL" sz="1600" b="1" smtClean="0">
                <a:latin typeface="Cambria Math" pitchFamily="18" charset="0"/>
                <a:ea typeface="Cambria Math" pitchFamily="18" charset="0"/>
              </a:rPr>
              <a:t>i krzyk ich jest niewypowiedzianie boleśniejszy od naszego". (Papini)</a:t>
            </a:r>
            <a:endParaRPr lang="pl-PL" sz="1600" b="1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wój pionowy 3"/>
          <p:cNvSpPr/>
          <p:nvPr/>
        </p:nvSpPr>
        <p:spPr>
          <a:xfrm>
            <a:off x="3203848" y="188640"/>
            <a:ext cx="2880320" cy="3888432"/>
          </a:xfrm>
          <a:prstGeom prst="verticalScroll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Wybrałem was, moje Zgromadzenie, gdyż ukochałem was ze szczególnym upodobaniem i ponieważ pragnę odnowić świat przez chrześcijańskie wychowanie</a:t>
            </a:r>
            <a:endParaRPr lang="pl-PL"/>
          </a:p>
        </p:txBody>
      </p:sp>
      <p:pic>
        <p:nvPicPr>
          <p:cNvPr id="5" name="Picture 3" descr="C:\Documents and Settings\Zofia Z\Moje dokumenty\Z PULPITU 27.09.14\ZGRUPOWANE\rożne zdjęcia\Zdj. Św. Matki\sW. MAGDALENA ZOFIA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343275" cy="5211763"/>
          </a:xfrm>
          <a:prstGeom prst="ellipse">
            <a:avLst/>
          </a:prstGeom>
          <a:noFill/>
          <a:effectLst>
            <a:softEdge rad="317500"/>
          </a:effectLst>
        </p:spPr>
      </p:pic>
      <p:sp>
        <p:nvSpPr>
          <p:cNvPr id="6" name="Zwój pionowy 5"/>
          <p:cNvSpPr/>
          <p:nvPr/>
        </p:nvSpPr>
        <p:spPr>
          <a:xfrm>
            <a:off x="5508104" y="620688"/>
            <a:ext cx="3635896" cy="5976664"/>
          </a:xfrm>
          <a:prstGeom prst="verticalScroll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bg2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</a:rPr>
              <a:t>Pragnę pomnożyć apostołów mojej miłości i zasieję w wielu duszach powołanie do tego Zgromadzenia wybranego przez Moje Serce. Sprawię, że wielu ludzi zrozumie konieczność dawania dzieciom wykształcenia opartego na prawdach wiary, rozjaśnionego miłością, dobrocią i miłosierdziem Mojego Serca.  </a:t>
            </a:r>
            <a:endParaRPr lang="pl-PL">
              <a:solidFill>
                <a:schemeClr val="bg2">
                  <a:lumMod val="1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012160" y="5805264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mtClean="0">
                <a:latin typeface="Cambria Math" pitchFamily="18" charset="0"/>
                <a:ea typeface="Cambria Math" pitchFamily="18" charset="0"/>
              </a:rPr>
              <a:t>   	Jezus</a:t>
            </a:r>
          </a:p>
          <a:p>
            <a:r>
              <a:rPr lang="pl-PL" smtClean="0">
                <a:latin typeface="Cambria Math" pitchFamily="18" charset="0"/>
                <a:ea typeface="Cambria Math" pitchFamily="18" charset="0"/>
              </a:rPr>
              <a:t> przez S. JózefęMenendez</a:t>
            </a:r>
            <a:endParaRPr lang="pl-PL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948</Words>
  <Application>Microsoft Office PowerPoint</Application>
  <PresentationFormat>Pokaz na ekranie (4:3)</PresentationFormat>
  <Paragraphs>128</Paragraphs>
  <Slides>14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150 rocznica śmierci Św. Magdaleny Zofii</dc:title>
  <dc:subject>W roku "Życia konsekrowanego". Solo Dios basta</dc:subject>
  <dc:creator>Zofia rscj</dc:creator>
  <cp:lastModifiedBy>Valued Acer Customer</cp:lastModifiedBy>
  <cp:revision>138</cp:revision>
  <dcterms:created xsi:type="dcterms:W3CDTF">2015-05-12T06:21:01Z</dcterms:created>
  <dcterms:modified xsi:type="dcterms:W3CDTF">2015-11-24T21:36:14Z</dcterms:modified>
</cp:coreProperties>
</file>